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6ED8B2-093C-4904-A55F-39BE2F1F707D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69561D-93C1-4829-8F69-898F1CFA9EF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Reading Critically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Logical Fallacies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80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Ad </a:t>
            </a:r>
            <a:r>
              <a:rPr lang="en-US" sz="3600" dirty="0" err="1">
                <a:solidFill>
                  <a:srgbClr val="00B050"/>
                </a:solidFill>
              </a:rPr>
              <a:t>Populum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err="1"/>
              <a:t>Populum</a:t>
            </a:r>
            <a:r>
              <a:rPr lang="en-US" sz="2800" dirty="0"/>
              <a:t> is Latin for “to the people”</a:t>
            </a:r>
          </a:p>
          <a:p>
            <a:r>
              <a:rPr lang="en-US" sz="2800" dirty="0"/>
              <a:t>An argument aimed at appealing to the supposed prejudices and emotions of the masses.</a:t>
            </a:r>
          </a:p>
          <a:p>
            <a:r>
              <a:rPr lang="en-US" sz="2800" dirty="0"/>
              <a:t>Writers used emotionally-charged language to persuade an audience. Hides the real argument being suggested. </a:t>
            </a:r>
          </a:p>
          <a:p>
            <a:r>
              <a:rPr lang="en-US" sz="2800" dirty="0"/>
              <a:t>Ex. “High-school students don’t learn anything these days. Today’s teachers are academically underprepared.”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682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Begging the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 fallacy of argument in which a claim is based on the very grounds that are in doubt or dispute.</a:t>
            </a:r>
          </a:p>
          <a:p>
            <a:r>
              <a:rPr lang="en-US" sz="3200" dirty="0"/>
              <a:t>Tries to pass off as true an assumption that needs to be proven. </a:t>
            </a:r>
          </a:p>
          <a:p>
            <a:r>
              <a:rPr lang="en-US" sz="3200" dirty="0"/>
              <a:t>Ex. “Rita can’t be the bicycle thief; she’s never stolen anything.”</a:t>
            </a:r>
          </a:p>
          <a:p>
            <a:r>
              <a:rPr lang="en-US" sz="3200" dirty="0"/>
              <a:t>Ex. “He’s innocent because </a:t>
            </a:r>
            <a:r>
              <a:rPr lang="en-US" sz="3200" dirty="0" smtClean="0"/>
              <a:t>he has never cheated on a test before.” </a:t>
            </a:r>
            <a:r>
              <a:rPr lang="en-US" sz="3200" dirty="0"/>
              <a:t>What begs the question?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79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Circular Reasoning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fallacy in which the conclusion of a deductive argument is hidden in the premise of the argument.  Thus going in a circle.</a:t>
            </a:r>
          </a:p>
          <a:p>
            <a:r>
              <a:rPr lang="en-US" dirty="0"/>
              <a:t>Deductive Argument: Makes a general claim, then provides specific support/evidence.</a:t>
            </a:r>
          </a:p>
          <a:p>
            <a:r>
              <a:rPr lang="en-US" dirty="0"/>
              <a:t>Ex. Steroids are dangerous because they ruin your health. </a:t>
            </a:r>
            <a:r>
              <a:rPr lang="en-US" i="1" dirty="0"/>
              <a:t>Translation: Steroids are dangerous because they are dangerous.</a:t>
            </a:r>
          </a:p>
          <a:p>
            <a:r>
              <a:rPr lang="en-US" i="1" dirty="0"/>
              <a:t>Why is this a fallacy: </a:t>
            </a:r>
            <a:r>
              <a:rPr lang="en-US" dirty="0"/>
              <a:t>Saying the same thing with different words is not evidence.</a:t>
            </a:r>
          </a:p>
          <a:p>
            <a:r>
              <a:rPr lang="en-US" dirty="0"/>
              <a:t>Ex. Bank robbers should be punished because they broke the law.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11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False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When two cases are not sufficiently parallel and the ideas being compared are not logically connected.</a:t>
            </a:r>
          </a:p>
          <a:p>
            <a:r>
              <a:rPr lang="en-US" sz="3200" dirty="0"/>
              <a:t>Ex. The Ship of State is about to wreck on the rocks of recession; we need a new pilot.</a:t>
            </a:r>
          </a:p>
          <a:p>
            <a:r>
              <a:rPr lang="en-US" sz="3200" dirty="0"/>
              <a:t>Ex. Letting children play with guns is the same as letting children read books unsupervised.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063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False Dilemma / Either-Or Fallacy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An argument in which a complicated issue is misrepresented as only having two possible alternatives, either-or.</a:t>
            </a:r>
          </a:p>
          <a:p>
            <a:r>
              <a:rPr lang="en-US" sz="3200" dirty="0"/>
              <a:t>Movies today are full of violence or sex.</a:t>
            </a:r>
          </a:p>
          <a:p>
            <a:r>
              <a:rPr lang="en-US" sz="3200" dirty="0"/>
              <a:t>Either we put warning labels on CDs or we’ll see more teenage pregnancies.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382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False Authority/ Faulty Use of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An argument in which an expert in one area is used as an authority in an unrelated area. </a:t>
            </a:r>
          </a:p>
          <a:p>
            <a:r>
              <a:rPr lang="en-US" sz="3200" dirty="0"/>
              <a:t>A claim based on the expertise of someone who lacks the appropriate credentials.</a:t>
            </a:r>
          </a:p>
          <a:p>
            <a:r>
              <a:rPr lang="en-US" sz="3200" dirty="0"/>
              <a:t>Ex. You should drink Vitamin water to stay healthy because 50cent (rapper) endorses it.</a:t>
            </a:r>
          </a:p>
          <a:p>
            <a:r>
              <a:rPr lang="en-US" sz="3200" dirty="0"/>
              <a:t>Ex. The American Bar Association states that second-hand smoke is a serious cancer threat to nonsmokers.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75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Hasty Generalizations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conclusion based on too little evidence or an inference. </a:t>
            </a:r>
          </a:p>
          <a:p>
            <a:r>
              <a:rPr lang="en-US" dirty="0"/>
              <a:t>One of the most frequently found fallacies.</a:t>
            </a:r>
          </a:p>
          <a:p>
            <a:r>
              <a:rPr lang="en-US" dirty="0"/>
              <a:t>Ex. The mall is unsafe because there was a robbery there two weeks ago.</a:t>
            </a:r>
          </a:p>
          <a:p>
            <a:r>
              <a:rPr lang="en-US" dirty="0"/>
              <a:t>Ex. Sean can teach you how to swim in a week because it only took five days to teach Jason.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25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Non Sequitur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Is Latin for “Does not follow.”</a:t>
            </a:r>
          </a:p>
          <a:p>
            <a:r>
              <a:rPr lang="en-US" sz="3200" dirty="0"/>
              <a:t>An argument in which one statement/point does not logically connect to the previous statement.</a:t>
            </a:r>
          </a:p>
          <a:p>
            <a:r>
              <a:rPr lang="en-US" sz="3200" dirty="0"/>
              <a:t>Ex. If you’re really my friend, you’ll give me $100.</a:t>
            </a:r>
          </a:p>
          <a:p>
            <a:r>
              <a:rPr lang="en-US" sz="3200" dirty="0"/>
              <a:t>Ex. Candidate Jones will be a great senator because she’s been married for 20 years. </a:t>
            </a:r>
          </a:p>
          <a:p>
            <a:r>
              <a:rPr lang="en-US" sz="3200" dirty="0"/>
              <a:t>She’s so pretty; she must not be smart.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92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Post Hoc / Ergo Propter Hoc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Latin for “after this”</a:t>
            </a:r>
          </a:p>
          <a:p>
            <a:r>
              <a:rPr lang="en-US" dirty="0"/>
              <a:t>An argument that claims that one action/choice caused the other. </a:t>
            </a:r>
          </a:p>
          <a:p>
            <a:r>
              <a:rPr lang="en-US" dirty="0"/>
              <a:t>Because action B came after action A, action A must have caused action B.</a:t>
            </a:r>
          </a:p>
          <a:p>
            <a:r>
              <a:rPr lang="en-US" dirty="0"/>
              <a:t>Ex. Every time I plan a pool party it rains.</a:t>
            </a:r>
          </a:p>
          <a:p>
            <a:r>
              <a:rPr lang="en-US" dirty="0"/>
              <a:t>Ex. America goes to war every time Republicans are in office.</a:t>
            </a:r>
          </a:p>
          <a:p>
            <a:r>
              <a:rPr lang="en-US" dirty="0"/>
              <a:t>After the legislature voted to lower the drinking age, crime went up 5 percent.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89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Red Herring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When a writer raises an irrelevant issue to draw attention away from the real issue.</a:t>
            </a:r>
          </a:p>
          <a:p>
            <a:r>
              <a:rPr lang="en-US" sz="3200" dirty="0"/>
              <a:t>Term comes from a hunting practice.</a:t>
            </a:r>
          </a:p>
          <a:p>
            <a:r>
              <a:rPr lang="en-US" sz="3200" dirty="0"/>
              <a:t>Ex. The teacher gave me an “F” in the class because she does not like me.</a:t>
            </a:r>
          </a:p>
          <a:p>
            <a:r>
              <a:rPr lang="en-US" sz="3200" dirty="0"/>
              <a:t>Ex. Who cares if I fail marketing, Bill Gates is a billionaire and he never took marketing.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0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B050"/>
                </a:solidFill>
              </a:rPr>
              <a:t>Why Read Critically?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Critical reading leads to critical thinking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Critical reading is a process of discovery – discovering the position of the author and the strengths and weaknesses of the argument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Critical reading improves one’s ability to formulate sound arguments.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9439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Slippery Slope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argument that assumes that one event will lead to a chain of other events resulting in catastrophe.</a:t>
            </a:r>
          </a:p>
          <a:p>
            <a:r>
              <a:rPr lang="en-US" sz="3200" dirty="0"/>
              <a:t>Exaggerating the possibility that a relatively inconsequential action or choice will have serious adverse consequences in the future. </a:t>
            </a:r>
          </a:p>
          <a:p>
            <a:r>
              <a:rPr lang="en-US" sz="3200" dirty="0"/>
              <a:t>“Censorship of music will lead to the end of freedom of speech.”</a:t>
            </a:r>
          </a:p>
          <a:p>
            <a:r>
              <a:rPr lang="en-US" sz="3200" dirty="0"/>
              <a:t>If guns are outlawed, knives will be next.” </a:t>
            </a:r>
          </a:p>
        </p:txBody>
      </p:sp>
    </p:spTree>
    <p:extLst>
      <p:ext uri="{BB962C8B-B14F-4D97-AF65-F5344CB8AC3E}">
        <p14:creationId xmlns:p14="http://schemas.microsoft.com/office/powerpoint/2010/main" val="21617857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Stacking the Deck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An argument where writers only give evidence that supports their claim.</a:t>
            </a:r>
          </a:p>
          <a:p>
            <a:r>
              <a:rPr lang="en-US" sz="3200" dirty="0"/>
              <a:t>Disregards evidence contrary to their premise.</a:t>
            </a:r>
          </a:p>
          <a:p>
            <a:r>
              <a:rPr lang="en-US" sz="3200" dirty="0"/>
              <a:t>Common in debates and ADVERTISEMENT</a:t>
            </a:r>
          </a:p>
          <a:p>
            <a:r>
              <a:rPr lang="en-US" sz="3200" dirty="0"/>
              <a:t>Ex. Taco Bell ads state that they use “100% Beef.” but the ‘taco meat’ is a mixture of 88% beef and 12% silicone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2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Straw Man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Straw Man - The Straw Man fallacy is committed when a person simply ignores a person's actual position and substitutes a distorted, exaggerated or misrepresented version of that position. </a:t>
            </a:r>
          </a:p>
          <a:p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Ex. Jill: "We should clean out the closets. They are getting a bit messy." 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Bill: "Why, we just went through those closets last year. Do we have to clean them out everyday?" </a:t>
            </a:r>
            <a:br>
              <a:rPr lang="en-US" sz="28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6">
                    <a:lumMod val="50000"/>
                  </a:schemeClr>
                </a:solidFill>
              </a:rPr>
              <a:t>Jill: "I never said anything about cleaning them out every day.”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375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Logical Fallacies Assignment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Using newspapers, magazines, T.V. and internet commercials, advertisements or junk mail, find 5 examples of logical fallacies.</a:t>
            </a:r>
          </a:p>
          <a:p>
            <a:r>
              <a:rPr lang="en-US" dirty="0" smtClean="0"/>
              <a:t>Identify the logical fallacy.</a:t>
            </a:r>
          </a:p>
          <a:p>
            <a:r>
              <a:rPr lang="en-US" dirty="0" smtClean="0"/>
              <a:t>Explain how it is being used in the text or media.</a:t>
            </a:r>
          </a:p>
          <a:p>
            <a:r>
              <a:rPr lang="en-US" dirty="0" smtClean="0"/>
              <a:t>Determine if the logical fallacy was effective (Did it persuade the reader to act/not-act? Did it achieve the author’s purpose?)</a:t>
            </a:r>
          </a:p>
          <a:p>
            <a:r>
              <a:rPr lang="en-US" dirty="0" smtClean="0"/>
              <a:t>Bring in the examples of the logical fallacies you found with your explanations.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904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Preview the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To quickly found important information about the writer and their subject, ask the following: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Who is the writer? (are they credible, bias, inexperienced with the topic?)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Where was the article originally published? (Identifies the target audience)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When was the article originally published&gt;</a:t>
            </a:r>
          </a:p>
          <a:p>
            <a:pPr lvl="1"/>
            <a:r>
              <a:rPr lang="en-US" sz="2800" dirty="0">
                <a:solidFill>
                  <a:srgbClr val="00B0F0"/>
                </a:solidFill>
              </a:rPr>
              <a:t>What does the title reveal about the subject and the author’s attitude toward 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42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Reading Critically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Annotate the reading </a:t>
            </a: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Summarize the </a:t>
            </a:r>
            <a:r>
              <a:rPr lang="en-US" sz="3200" dirty="0" smtClean="0"/>
              <a:t>reading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Analyze and Evaluate the </a:t>
            </a:r>
            <a:r>
              <a:rPr lang="en-US" sz="3200" dirty="0" smtClean="0"/>
              <a:t>reading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Argue with the reading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Is every argument based in facts?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750" y="2209800"/>
            <a:ext cx="47625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76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Beware of Logical Fallacies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Logic              Reasoning                 Think</a:t>
            </a:r>
          </a:p>
          <a:p>
            <a:r>
              <a:rPr lang="en-US" sz="3200" dirty="0"/>
              <a:t>Fallacy: That which is not true</a:t>
            </a:r>
          </a:p>
          <a:p>
            <a:r>
              <a:rPr lang="en-US" sz="3200" dirty="0"/>
              <a:t>Logical Fallacy: </a:t>
            </a:r>
            <a:r>
              <a:rPr lang="en-US" sz="3200" b="1" dirty="0"/>
              <a:t>A mistake in reasoning; a flaw in the structure of an argument that renders its conclusion invalid or suspect.</a:t>
            </a:r>
          </a:p>
          <a:p>
            <a:r>
              <a:rPr lang="en-US" sz="3200" dirty="0"/>
              <a:t>Logical fallacies are usually unintentionally…but they may be used deliberately to persuade an audience.</a:t>
            </a:r>
          </a:p>
          <a:p>
            <a:endParaRPr lang="en-US" sz="3200" dirty="0"/>
          </a:p>
        </p:txBody>
      </p:sp>
      <p:sp>
        <p:nvSpPr>
          <p:cNvPr id="4" name="Right Arrow 3"/>
          <p:cNvSpPr/>
          <p:nvPr/>
        </p:nvSpPr>
        <p:spPr>
          <a:xfrm>
            <a:off x="2057400" y="12952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446499" y="129526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54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 Hominem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personal  attack on an opponent rather than on the opponent’s claim.</a:t>
            </a:r>
          </a:p>
          <a:p>
            <a:r>
              <a:rPr lang="en-US" dirty="0"/>
              <a:t>Focuses attention on a person’s character flaws rather than the argument.</a:t>
            </a:r>
          </a:p>
          <a:p>
            <a:r>
              <a:rPr lang="en-US" dirty="0"/>
              <a:t>May be a legitimate argument if the opponent’s bias are connected to his or her view of the issue.</a:t>
            </a:r>
          </a:p>
          <a:p>
            <a:r>
              <a:rPr lang="en-US" dirty="0"/>
              <a:t>Ex. “How could Tom accuse her of being careless. When has ever been cautious?”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676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B050"/>
                </a:solidFill>
              </a:rPr>
              <a:t>Ad </a:t>
            </a:r>
            <a:r>
              <a:rPr lang="en-US" sz="3600" dirty="0" err="1">
                <a:solidFill>
                  <a:srgbClr val="00B050"/>
                </a:solidFill>
              </a:rPr>
              <a:t>Misericordiam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/>
              <a:t>An appeal to pity.</a:t>
            </a:r>
          </a:p>
          <a:p>
            <a:r>
              <a:rPr lang="en-US" sz="3200" dirty="0"/>
              <a:t>When an argument is based </a:t>
            </a:r>
            <a:r>
              <a:rPr lang="en-US" sz="3200" dirty="0" err="1"/>
              <a:t>soley</a:t>
            </a:r>
            <a:r>
              <a:rPr lang="en-US" sz="3200" dirty="0"/>
              <a:t> on eliciting the reader’s pity, the real claim/issue is lost.</a:t>
            </a:r>
          </a:p>
          <a:p>
            <a:r>
              <a:rPr lang="en-US" sz="3200" dirty="0"/>
              <a:t>Ex. “Don’t vote to approve legislation 212 for me; do it for the little old lady in Cleveland who cannot afford to </a:t>
            </a:r>
            <a:r>
              <a:rPr lang="en-US" sz="3200" dirty="0" smtClean="0"/>
              <a:t>pay </a:t>
            </a:r>
            <a:r>
              <a:rPr lang="en-US" sz="3200" dirty="0"/>
              <a:t>her heating bill.”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600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Bandwagon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 argument based on “everybody else is doing it.” Suggest a course of action on the grounds that everyone else is following it.</a:t>
            </a:r>
          </a:p>
          <a:p>
            <a:r>
              <a:rPr lang="en-US" dirty="0"/>
              <a:t>Plays on people’s want to belong and not be excluded from the majority.</a:t>
            </a:r>
          </a:p>
          <a:p>
            <a:r>
              <a:rPr lang="en-US" dirty="0"/>
              <a:t>Ex. “Nobody will go along with that proposal.”</a:t>
            </a:r>
          </a:p>
          <a:p>
            <a:r>
              <a:rPr lang="en-US" dirty="0"/>
              <a:t>Ex. “North Carolina is the only state that still makes it illegal to eat ice cream in a bath tub.”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3232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3CCFF"/>
      </a:accent1>
      <a:accent2>
        <a:srgbClr val="92D050"/>
      </a:accent2>
      <a:accent3>
        <a:srgbClr val="E36C09"/>
      </a:accent3>
      <a:accent4>
        <a:srgbClr val="7030A0"/>
      </a:accent4>
      <a:accent5>
        <a:srgbClr val="00B0F0"/>
      </a:accent5>
      <a:accent6>
        <a:srgbClr val="F79646"/>
      </a:accent6>
      <a:hlink>
        <a:srgbClr val="FE66FF"/>
      </a:hlink>
      <a:folHlink>
        <a:srgbClr val="99FF66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</TotalTime>
  <Words>1321</Words>
  <Application>Microsoft Office PowerPoint</Application>
  <PresentationFormat>On-screen Show (4:3)</PresentationFormat>
  <Paragraphs>113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Origin</vt:lpstr>
      <vt:lpstr>Reading Critically</vt:lpstr>
      <vt:lpstr>Why Read Critically?</vt:lpstr>
      <vt:lpstr>Preview the Reading</vt:lpstr>
      <vt:lpstr>Reading Critically</vt:lpstr>
      <vt:lpstr>PowerPoint Presentation</vt:lpstr>
      <vt:lpstr>Beware of Logical Fallacies</vt:lpstr>
      <vt:lpstr>Ad Hominem Argument</vt:lpstr>
      <vt:lpstr>Ad Misericordiam</vt:lpstr>
      <vt:lpstr>Bandwagon Appeal</vt:lpstr>
      <vt:lpstr>Ad Populum</vt:lpstr>
      <vt:lpstr>Begging the Question</vt:lpstr>
      <vt:lpstr>Circular Reasoning</vt:lpstr>
      <vt:lpstr>False Analogy</vt:lpstr>
      <vt:lpstr>False Dilemma / Either-Or Fallacy</vt:lpstr>
      <vt:lpstr>False Authority/ Faulty Use of Authority</vt:lpstr>
      <vt:lpstr>Hasty Generalizations</vt:lpstr>
      <vt:lpstr>Non Sequitur</vt:lpstr>
      <vt:lpstr>Post Hoc / Ergo Propter Hoc</vt:lpstr>
      <vt:lpstr>Red Herring</vt:lpstr>
      <vt:lpstr>Slippery Slope</vt:lpstr>
      <vt:lpstr>Stacking the Deck</vt:lpstr>
      <vt:lpstr>Straw Man</vt:lpstr>
      <vt:lpstr>Logical Fallacies Assignment</vt:lpstr>
    </vt:vector>
  </TitlesOfParts>
  <Company>TFA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Critically</dc:title>
  <dc:creator>Yowell, Alexis</dc:creator>
  <cp:lastModifiedBy>Yowell, Alexis</cp:lastModifiedBy>
  <cp:revision>5</cp:revision>
  <dcterms:created xsi:type="dcterms:W3CDTF">2013-10-17T17:51:07Z</dcterms:created>
  <dcterms:modified xsi:type="dcterms:W3CDTF">2013-10-17T18:41:02Z</dcterms:modified>
</cp:coreProperties>
</file>